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3" r:id="rId2"/>
    <p:sldId id="288" r:id="rId3"/>
    <p:sldId id="289" r:id="rId4"/>
    <p:sldId id="290" r:id="rId5"/>
    <p:sldId id="291" r:id="rId6"/>
    <p:sldId id="293" r:id="rId7"/>
    <p:sldId id="292" r:id="rId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.NEBOUY" initials="CN" lastIdx="1" clrIdx="0">
    <p:extLst>
      <p:ext uri="{19B8F6BF-5375-455C-9EA6-DF929625EA0E}">
        <p15:presenceInfo xmlns:p15="http://schemas.microsoft.com/office/powerpoint/2012/main" userId="C.NEBOU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D34"/>
    <a:srgbClr val="F25E6C"/>
    <a:srgbClr val="FDE14C"/>
    <a:srgbClr val="F35E6C"/>
    <a:srgbClr val="F8A061"/>
    <a:srgbClr val="FFFFFF"/>
    <a:srgbClr val="D9812C"/>
    <a:srgbClr val="F79F60"/>
    <a:srgbClr val="F45D6C"/>
    <a:srgbClr val="F15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3" autoAdjust="0"/>
    <p:restoredTop sz="95244" autoAdjust="0"/>
  </p:normalViewPr>
  <p:slideViewPr>
    <p:cSldViewPr snapToGrid="0">
      <p:cViewPr>
        <p:scale>
          <a:sx n="84" d="100"/>
          <a:sy n="84" d="100"/>
        </p:scale>
        <p:origin x="85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22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3F2A3-3E65-482D-9720-6A2DF931E558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012E5-08E1-4D50-8BD2-E5E661DA9D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2472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2476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2476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07BAA-F637-4BED-890D-946FB8E71A53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53162"/>
            <a:ext cx="2946400" cy="3734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553160"/>
            <a:ext cx="2946400" cy="3734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8DB4D-7FB4-464C-AB84-435DD678788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es notes 7">
            <a:extLst>
              <a:ext uri="{FF2B5EF4-FFF2-40B4-BE49-F238E27FC236}">
                <a16:creationId xmlns:a16="http://schemas.microsoft.com/office/drawing/2014/main" id="{20702356-3DE4-DE56-3902-30E5433F7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6836" y="3401566"/>
            <a:ext cx="5857460" cy="615159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e l'image des diapositives 8">
            <a:extLst>
              <a:ext uri="{FF2B5EF4-FFF2-40B4-BE49-F238E27FC236}">
                <a16:creationId xmlns:a16="http://schemas.microsoft.com/office/drawing/2014/main" id="{AF7DB1C6-C479-49A4-C974-7B570228AD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63536" y="373476"/>
            <a:ext cx="3870601" cy="2902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750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100" kern="1200">
        <a:solidFill>
          <a:schemeClr val="accent6"/>
        </a:solidFill>
        <a:latin typeface="Avenir Next LT Pro Light" panose="020B03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accent6"/>
        </a:solidFill>
        <a:latin typeface="Avenir Next LT Pro Light" panose="020B03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accent6"/>
        </a:solidFill>
        <a:latin typeface="Avenir Next LT Pro Light" panose="020B03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accent6"/>
        </a:solidFill>
        <a:latin typeface="Avenir Next LT Pro Light" panose="020B03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accent6"/>
        </a:solidFill>
        <a:latin typeface="Avenir Next LT Pro Light" panose="020B03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62370"/>
            <a:ext cx="7886700" cy="229394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95631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A3877E8-8104-BEB0-026B-EB53636407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8810" y="452671"/>
            <a:ext cx="1168473" cy="6823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5C0D6F9-ED8A-73C5-B692-4A548F970E5E}"/>
              </a:ext>
            </a:extLst>
          </p:cNvPr>
          <p:cNvSpPr/>
          <p:nvPr userDrawn="1"/>
        </p:nvSpPr>
        <p:spPr>
          <a:xfrm>
            <a:off x="398810" y="6015036"/>
            <a:ext cx="1299231" cy="682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D88ADD-A6B9-8A1E-F776-ED4F9FCDE9B6}"/>
              </a:ext>
            </a:extLst>
          </p:cNvPr>
          <p:cNvSpPr/>
          <p:nvPr userDrawn="1"/>
        </p:nvSpPr>
        <p:spPr>
          <a:xfrm>
            <a:off x="8305100" y="3166013"/>
            <a:ext cx="838899" cy="629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6C558E6-597A-9255-2C83-BDF7FF2D4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072" y="231890"/>
            <a:ext cx="240982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15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FD173A-F0DB-F35E-3939-1491E4C03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618" y="550656"/>
            <a:ext cx="5862732" cy="71742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22BB33-A6D0-38E7-652B-9012CD7FE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41D18D2B-0465-E983-C6BB-38FF37B56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3EDA0F4-06E0-7B50-D640-CD08C0B120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585" y="5908939"/>
            <a:ext cx="1708415" cy="79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703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B6C2CC-574D-6E83-B9CF-83006AF4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618" y="550657"/>
            <a:ext cx="5862732" cy="717426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30FEC3-A574-BCBA-EE5E-74FCF22997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1741A3C-D4A0-75F2-1592-746FC86B6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225A81-1121-E3D9-72D5-D7D2246EC9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463" y="5825799"/>
            <a:ext cx="1938050" cy="90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176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2356" y="2139193"/>
            <a:ext cx="6421032" cy="1710346"/>
          </a:xfrm>
        </p:spPr>
        <p:txBody>
          <a:bodyPr anchor="b">
            <a:normAutofit/>
          </a:bodyPr>
          <a:lstStyle>
            <a:lvl1pPr algn="ctr">
              <a:defRPr sz="4000" b="1">
                <a:latin typeface="Avenir Next LT Pro Light" panose="020B03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975562"/>
            <a:ext cx="3711388" cy="1090986"/>
          </a:xfrm>
        </p:spPr>
        <p:txBody>
          <a:bodyPr/>
          <a:lstStyle>
            <a:lvl1pPr marL="0" indent="0" algn="ctr">
              <a:buNone/>
              <a:defRPr sz="2400" b="0">
                <a:latin typeface="Avenir Next LT Pro Light" panose="020B03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82E7C5C5-5C20-64D5-F75F-50189B667A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A28C75F-383C-CE53-35D1-AE58D8458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33B3FE4-1CD2-1975-D804-DB72FDFD0B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181" y="6026021"/>
            <a:ext cx="1783819" cy="83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145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6717" y="547946"/>
            <a:ext cx="5668633" cy="702429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798"/>
            <a:ext cx="7886700" cy="4100827"/>
          </a:xfrm>
        </p:spPr>
        <p:txBody>
          <a:bodyPr/>
          <a:lstStyle>
            <a:lvl1pPr marL="0" indent="0">
              <a:buNone/>
              <a:defRPr/>
            </a:lvl1pPr>
            <a:lvl2pPr>
              <a:defRPr sz="2000"/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pied de page 2">
            <a:extLst>
              <a:ext uri="{FF2B5EF4-FFF2-40B4-BE49-F238E27FC236}">
                <a16:creationId xmlns:a16="http://schemas.microsoft.com/office/drawing/2014/main" id="{1EC16A6B-C69D-CC95-117C-42F5BF3A8B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BAFE5B-33DF-ED0C-ECAB-316083022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11C7ACE-585C-8C07-936B-D064F1ADD4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513" y="5734050"/>
            <a:ext cx="240982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461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320" y="561799"/>
            <a:ext cx="5163030" cy="706284"/>
          </a:xfrm>
        </p:spPr>
        <p:txBody>
          <a:bodyPr/>
          <a:lstStyle>
            <a:lvl1pPr algn="r"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06157"/>
            <a:ext cx="3886200" cy="411871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06157"/>
            <a:ext cx="3886200" cy="411871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69C31498-60C3-C856-076C-AD50AB6969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4D976E8-21C2-6DF9-8180-255F2F872684}"/>
              </a:ext>
            </a:extLst>
          </p:cNvPr>
          <p:cNvSpPr txBox="1">
            <a:spLocks/>
          </p:cNvSpPr>
          <p:nvPr userDrawn="1"/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050" b="1" i="0" kern="1200" baseline="0">
                <a:solidFill>
                  <a:schemeClr val="bg1"/>
                </a:solidFill>
                <a:latin typeface="Avenir Next LT Pro Light" panose="020B03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4B620C0-64DF-D9E2-B929-C1B5F1EB19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728" y="6004110"/>
            <a:ext cx="1787533" cy="83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579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004" y="564600"/>
            <a:ext cx="5443154" cy="712109"/>
          </a:xfrm>
        </p:spPr>
        <p:txBody>
          <a:bodyPr/>
          <a:lstStyle>
            <a:lvl1pPr algn="r"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4314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36705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54314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36705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Espace réservé du pied de page 2">
            <a:extLst>
              <a:ext uri="{FF2B5EF4-FFF2-40B4-BE49-F238E27FC236}">
                <a16:creationId xmlns:a16="http://schemas.microsoft.com/office/drawing/2014/main" id="{DE736EF4-4615-61C2-9B43-FAFEC683F9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6531348E-401A-2235-8F95-2E7248D109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F1D877AC-3D1C-E399-E4A5-EBFF6C0BA9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264" y="6127894"/>
            <a:ext cx="1565397" cy="73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233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01" y="1387216"/>
            <a:ext cx="5626381" cy="1295599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59E1B17-17F7-0FC9-49CE-FD466A71E2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63C3A379-52D2-BE83-7C54-01F37CC1F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A6CE093-27DC-A45E-565B-40DBE78D4E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318" y="5939544"/>
            <a:ext cx="1873128" cy="87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948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>
            <a:extLst>
              <a:ext uri="{FF2B5EF4-FFF2-40B4-BE49-F238E27FC236}">
                <a16:creationId xmlns:a16="http://schemas.microsoft.com/office/drawing/2014/main" id="{651EF017-92E7-B5F9-7687-8F97539A01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1E239C7C-C5F2-11F5-A32D-06C954E81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320655-A563-70D4-F2E0-77B80AA80D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096" y="6115592"/>
            <a:ext cx="1591774" cy="74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207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741" y="1328631"/>
            <a:ext cx="2010278" cy="538993"/>
          </a:xfrm>
        </p:spPr>
        <p:txBody>
          <a:bodyPr anchor="b">
            <a:noAutofit/>
          </a:bodyPr>
          <a:lstStyle>
            <a:lvl1pPr algn="ctr">
              <a:defRPr sz="2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477660"/>
            <a:ext cx="4629150" cy="41936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867625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  <a:latin typeface="Avenir Next LT Pro Light" panose="020B03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737EE723-43A5-F3A6-DAAC-EA538D1237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0E8AF7A-C03B-A881-1625-40BB1C7CD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F378CE6-D6F8-1D99-F53C-B642C30D5C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595" y="6074761"/>
            <a:ext cx="1653320" cy="77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453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121" y="1502173"/>
            <a:ext cx="2756898" cy="675992"/>
          </a:xfrm>
        </p:spPr>
        <p:txBody>
          <a:bodyPr anchor="b">
            <a:noAutofit/>
          </a:bodyPr>
          <a:lstStyle>
            <a:lvl1pPr algn="r"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61607" y="1502173"/>
            <a:ext cx="4254934" cy="447964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78166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  <a:latin typeface="Avenir Next LT Pro Light" panose="020B03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E852F273-75CC-7968-EA07-CFACC24C2C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55745" y="6277756"/>
            <a:ext cx="3393746" cy="365125"/>
          </a:xfrm>
        </p:spPr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FE527CF-DC82-D525-6E20-6CDB48E5E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70DA08E-1EF7-C297-DEA8-F0377A682C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004" y="6139822"/>
            <a:ext cx="1539822" cy="718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475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52618" y="561301"/>
            <a:ext cx="5862732" cy="706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58561"/>
            <a:ext cx="7886700" cy="4100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98A429-10D5-7D09-6525-028705E55D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558D4D93-BF22-8C91-A18F-091F05C3B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5745" y="6277756"/>
            <a:ext cx="33937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6"/>
                </a:solidFill>
                <a:latin typeface="Avenir Next LT Pro Light" panose="020B0304020202020204" pitchFamily="34" charset="0"/>
              </a:defRPr>
            </a:lvl1pPr>
          </a:lstStyle>
          <a:p>
            <a:r>
              <a:rPr lang="fr-FR"/>
              <a:t>Présentation ADAC juin 2023</a:t>
            </a:r>
            <a:endParaRPr lang="fr-FR" dirty="0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AFF80DB0-9277-B149-C97B-DE36329BEFA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332" y="3128546"/>
            <a:ext cx="834668" cy="60090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3A63F0F-264C-6C9F-11C9-54D9A3AF823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60" y="6125018"/>
            <a:ext cx="560666" cy="46244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6D35742-BE46-529C-9745-31895B3F015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29" y="5983608"/>
            <a:ext cx="497520" cy="386709"/>
          </a:xfrm>
          <a:prstGeom prst="rect">
            <a:avLst/>
          </a:prstGeom>
        </p:spPr>
      </p:pic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2C3748CC-1AF4-65DF-49DA-07306E372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53513" y="32833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 i="0" baseline="0">
                <a:solidFill>
                  <a:schemeClr val="bg1"/>
                </a:solidFill>
                <a:latin typeface="Avenir Next LT Pro Light" panose="020B0304020202020204" pitchFamily="34" charset="0"/>
              </a:defRPr>
            </a:lvl1pPr>
          </a:lstStyle>
          <a:p>
            <a:fld id="{AEE22ED7-B9ED-451E-BB05-916AF001FC8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370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5" r:id="rId10"/>
    <p:sldLayoutId id="2147483676" r:id="rId11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Tx/>
        <a:buNone/>
        <a:defRPr sz="2400" b="0" kern="1200">
          <a:solidFill>
            <a:srgbClr val="CC3D34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Tx/>
        <a:buBlip>
          <a:blip r:embed="rId14"/>
        </a:buBlip>
        <a:defRPr sz="2000" b="0" kern="1200">
          <a:solidFill>
            <a:srgbClr val="CC3D34"/>
          </a:solidFill>
          <a:latin typeface="Avenir Next LT Pro Light" panose="020B03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Tx/>
        <a:buBlip>
          <a:blip r:embed="rId14"/>
        </a:buBlip>
        <a:defRPr sz="1800" kern="1200">
          <a:solidFill>
            <a:srgbClr val="D9812C"/>
          </a:solidFill>
          <a:latin typeface="Avenir Next LT Pro Light" panose="020B0304020202020204" pitchFamily="34" charset="0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Tx/>
        <a:buNone/>
        <a:defRPr sz="1800" i="0" kern="1200">
          <a:solidFill>
            <a:schemeClr val="accent6"/>
          </a:solidFill>
          <a:latin typeface="Avenir Next LT Pro Light" panose="020B03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Tx/>
        <a:buBlip>
          <a:blip r:embed="rId14"/>
        </a:buBlip>
        <a:defRPr sz="1100" kern="1200">
          <a:solidFill>
            <a:schemeClr val="tx1"/>
          </a:solidFill>
          <a:latin typeface="Avenir Next LT Pro Light" panose="020B03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esf.crous75@adac.asso.fr" TargetMode="External"/><Relationship Id="rId2" Type="http://schemas.openxmlformats.org/officeDocument/2006/relationships/hyperlink" Target="https://mesrdv.etudiant.gouv.fr/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kaviz.fr/" TargetMode="External"/><Relationship Id="rId2" Type="http://schemas.openxmlformats.org/officeDocument/2006/relationships/hyperlink" Target="https://www.jobaviz.f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83905-2C22-F0D7-AE2F-14E71F34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956" y="1934556"/>
            <a:ext cx="7886700" cy="2293944"/>
          </a:xfrm>
        </p:spPr>
        <p:txBody>
          <a:bodyPr/>
          <a:lstStyle/>
          <a:p>
            <a:pPr algn="l"/>
            <a:r>
              <a:rPr lang="fr-FR" dirty="0"/>
              <a:t>J’ai des difficultés à payer mon loyer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0C8966-9AF8-EF1C-5D4A-B32836F98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644" y="4415382"/>
            <a:ext cx="7886700" cy="1500187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dirty="0"/>
              <a:t>Atelier visio</a:t>
            </a:r>
          </a:p>
          <a:p>
            <a:endParaRPr lang="fr-FR" dirty="0"/>
          </a:p>
          <a:p>
            <a:r>
              <a:rPr lang="fr-FR" sz="1100" dirty="0"/>
              <a:t>Novembre 2023</a:t>
            </a:r>
          </a:p>
        </p:txBody>
      </p:sp>
      <p:pic>
        <p:nvPicPr>
          <p:cNvPr id="16386" name="Picture 2" descr="Intérieur De La Chambre">
            <a:extLst>
              <a:ext uri="{FF2B5EF4-FFF2-40B4-BE49-F238E27FC236}">
                <a16:creationId xmlns:a16="http://schemas.microsoft.com/office/drawing/2014/main" id="{821A42C1-39B7-5A67-5BD7-FB993A80D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716" y="4710317"/>
            <a:ext cx="1686640" cy="166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36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F4605-6511-A5C2-F7B2-6193BD48A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724" y="232549"/>
            <a:ext cx="6729796" cy="1710346"/>
          </a:xfrm>
        </p:spPr>
        <p:txBody>
          <a:bodyPr>
            <a:normAutofit fontScale="90000"/>
          </a:bodyPr>
          <a:lstStyle/>
          <a:p>
            <a:r>
              <a:rPr lang="fr-FR" dirty="0"/>
              <a:t>Que faire en cas de difficultés de payement et /ou de dette ?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A2FAEF-5EDD-5B84-3E90-0E1819152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532" y="2633496"/>
            <a:ext cx="7625918" cy="2734322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F25E6C"/>
                </a:solidFill>
              </a:rPr>
              <a:t>je fais le point sur mon budget</a:t>
            </a:r>
          </a:p>
          <a:p>
            <a:pPr algn="l">
              <a:lnSpc>
                <a:spcPct val="70000"/>
              </a:lnSpc>
            </a:pPr>
            <a:endParaRPr lang="fr-FR" sz="2000" dirty="0">
              <a:solidFill>
                <a:srgbClr val="F25E6C"/>
              </a:solidFill>
            </a:endParaRPr>
          </a:p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F25E6C"/>
                </a:solidFill>
              </a:rPr>
              <a:t>j’identifie mes interlocuteurs</a:t>
            </a:r>
          </a:p>
          <a:p>
            <a:pPr algn="l">
              <a:lnSpc>
                <a:spcPct val="70000"/>
              </a:lnSpc>
            </a:pPr>
            <a:endParaRPr lang="fr-FR" sz="2000" dirty="0">
              <a:solidFill>
                <a:srgbClr val="F25E6C"/>
              </a:solidFill>
            </a:endParaRPr>
          </a:p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F25E6C"/>
                </a:solidFill>
              </a:rPr>
              <a:t>j’envisage des pistes de solutions selon ma situation</a:t>
            </a:r>
          </a:p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endParaRPr lang="fr-FR" sz="2000" dirty="0">
              <a:solidFill>
                <a:srgbClr val="F25E6C"/>
              </a:solidFill>
            </a:endParaRPr>
          </a:p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F25E6C"/>
                </a:solidFill>
              </a:rPr>
              <a:t>Je rembourse ma dette locative</a:t>
            </a:r>
          </a:p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endParaRPr lang="fr-FR" sz="2000" dirty="0">
              <a:solidFill>
                <a:srgbClr val="F25E6C"/>
              </a:solidFill>
            </a:endParaRPr>
          </a:p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F25E6C"/>
                </a:solidFill>
              </a:rPr>
              <a:t>les aides possibles</a:t>
            </a:r>
          </a:p>
          <a:p>
            <a:pPr marL="342900" indent="-342900" algn="l">
              <a:lnSpc>
                <a:spcPct val="70000"/>
              </a:lnSpc>
              <a:buFont typeface="Wingdings" panose="05000000000000000000" pitchFamily="2" charset="2"/>
              <a:buChar char="ü"/>
            </a:pPr>
            <a:endParaRPr lang="fr-FR" sz="1700" dirty="0">
              <a:solidFill>
                <a:srgbClr val="F25E6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D21E24-B54E-1ACF-D893-1D00A9D5DB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Présentation ADAC-Crous –</a:t>
            </a:r>
            <a:r>
              <a:rPr lang="fr-FR" dirty="0" err="1"/>
              <a:t>Nov</a:t>
            </a:r>
            <a:r>
              <a:rPr lang="fr-FR" dirty="0"/>
              <a:t> 2023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6380D6-93D9-707B-92A9-F68EE42F3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2782" y="3241046"/>
            <a:ext cx="2057400" cy="365125"/>
          </a:xfrm>
        </p:spPr>
        <p:txBody>
          <a:bodyPr/>
          <a:lstStyle/>
          <a:p>
            <a:fld id="{AEE22ED7-B9ED-451E-BB05-916AF001FC8D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858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F4605-6511-A5C2-F7B2-6193BD48A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975" y="252319"/>
            <a:ext cx="6421032" cy="682266"/>
          </a:xfrm>
        </p:spPr>
        <p:txBody>
          <a:bodyPr/>
          <a:lstStyle/>
          <a:p>
            <a:r>
              <a:rPr lang="fr-FR" dirty="0"/>
              <a:t>Point budget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A2FAEF-5EDD-5B84-3E90-0E1819152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819" y="1241519"/>
            <a:ext cx="6118104" cy="4729303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Je fais le point sur mes ressources, mes charges fixes, mes dépenses quotidiennes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>
              <a:solidFill>
                <a:srgbClr val="F25E6C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Ressources: salaire, bourses, aides Caf, aide familiale, épargne, prêt étudiant…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>
              <a:solidFill>
                <a:srgbClr val="F25E6C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Charges fixes: loyer, factures diverses à payer tous les mois (Energie, téléphone, transports abonnements, mutuelle)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>
              <a:solidFill>
                <a:srgbClr val="F25E6C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Dépenses courantes: alimentation, loisirs…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>
              <a:solidFill>
                <a:srgbClr val="F25E6C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Je m’interroge en fonction de ma situation: est-ce qu’une fois que tout est payé, il me reste de l’argent ? Est-ce que je suis à découvert?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>
              <a:solidFill>
                <a:srgbClr val="F25E6C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Quels sont les postes où je dépense le plus ?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>
              <a:solidFill>
                <a:srgbClr val="F25E6C"/>
              </a:solidFill>
            </a:endParaRPr>
          </a:p>
          <a:p>
            <a:pPr algn="l"/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D21E24-B54E-1ACF-D893-1D00A9D5DB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Présentation ADAC-Crous –</a:t>
            </a:r>
            <a:r>
              <a:rPr lang="fr-FR" dirty="0" err="1"/>
              <a:t>Nov</a:t>
            </a:r>
            <a:r>
              <a:rPr lang="fr-FR" dirty="0"/>
              <a:t> 2023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6380D6-93D9-707B-92A9-F68EE42F3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2782" y="3241046"/>
            <a:ext cx="2057400" cy="365125"/>
          </a:xfrm>
        </p:spPr>
        <p:txBody>
          <a:bodyPr/>
          <a:lstStyle/>
          <a:p>
            <a:fld id="{AEE22ED7-B9ED-451E-BB05-916AF001FC8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Bulle narrative : ronde 4">
            <a:extLst>
              <a:ext uri="{FF2B5EF4-FFF2-40B4-BE49-F238E27FC236}">
                <a16:creationId xmlns:a16="http://schemas.microsoft.com/office/drawing/2014/main" id="{6F78A8EE-EB84-1711-E994-F7435A031ACB}"/>
              </a:ext>
            </a:extLst>
          </p:cNvPr>
          <p:cNvSpPr/>
          <p:nvPr/>
        </p:nvSpPr>
        <p:spPr>
          <a:xfrm>
            <a:off x="6490248" y="408053"/>
            <a:ext cx="1979720" cy="1483926"/>
          </a:xfrm>
          <a:prstGeom prst="wedgeEllipseCallout">
            <a:avLst>
              <a:gd name="adj1" fmla="val -75990"/>
              <a:gd name="adj2" fmla="val 13443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Pouvoir poser son budget pour en prendre conscience</a:t>
            </a:r>
          </a:p>
        </p:txBody>
      </p:sp>
      <p:sp>
        <p:nvSpPr>
          <p:cNvPr id="8" name="Bulle narrative : ronde 7">
            <a:extLst>
              <a:ext uri="{FF2B5EF4-FFF2-40B4-BE49-F238E27FC236}">
                <a16:creationId xmlns:a16="http://schemas.microsoft.com/office/drawing/2014/main" id="{11D65D38-B3D9-EF25-1929-F646EF001028}"/>
              </a:ext>
            </a:extLst>
          </p:cNvPr>
          <p:cNvSpPr/>
          <p:nvPr/>
        </p:nvSpPr>
        <p:spPr>
          <a:xfrm>
            <a:off x="6480698" y="4083728"/>
            <a:ext cx="2663302" cy="1662339"/>
          </a:xfrm>
          <a:prstGeom prst="wedgeEllipseCallout">
            <a:avLst>
              <a:gd name="adj1" fmla="val -79166"/>
              <a:gd name="adj2" fmla="val 36332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S’interroger sur ses habitudes de </a:t>
            </a:r>
          </a:p>
          <a:p>
            <a:pPr algn="ctr"/>
            <a:r>
              <a:rPr lang="fr-FR" dirty="0"/>
              <a:t>Consommation: abonnements,</a:t>
            </a:r>
          </a:p>
          <a:p>
            <a:pPr algn="ctr"/>
            <a:r>
              <a:rPr lang="fr-FR" dirty="0"/>
              <a:t>Livraison de repas</a:t>
            </a:r>
          </a:p>
          <a:p>
            <a:pPr algn="ctr"/>
            <a:r>
              <a:rPr lang="fr-FR" dirty="0"/>
              <a:t>sorties….</a:t>
            </a:r>
          </a:p>
        </p:txBody>
      </p:sp>
      <p:sp>
        <p:nvSpPr>
          <p:cNvPr id="10" name="Bulle narrative : ronde 9">
            <a:extLst>
              <a:ext uri="{FF2B5EF4-FFF2-40B4-BE49-F238E27FC236}">
                <a16:creationId xmlns:a16="http://schemas.microsoft.com/office/drawing/2014/main" id="{A2B5672A-3041-EFCE-3685-B8CFA79C6285}"/>
              </a:ext>
            </a:extLst>
          </p:cNvPr>
          <p:cNvSpPr/>
          <p:nvPr/>
        </p:nvSpPr>
        <p:spPr>
          <a:xfrm>
            <a:off x="5983549" y="2323785"/>
            <a:ext cx="2565646" cy="1483926"/>
          </a:xfrm>
          <a:prstGeom prst="wedgeEllipseCallout">
            <a:avLst>
              <a:gd name="adj1" fmla="val -63048"/>
              <a:gd name="adj2" fmla="val -10022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De nombreux outils existent: applications, tableurs, carnet…</a:t>
            </a:r>
          </a:p>
        </p:txBody>
      </p:sp>
    </p:spTree>
    <p:extLst>
      <p:ext uri="{BB962C8B-B14F-4D97-AF65-F5344CB8AC3E}">
        <p14:creationId xmlns:p14="http://schemas.microsoft.com/office/powerpoint/2010/main" val="131368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F4605-6511-A5C2-F7B2-6193BD48A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787" y="-88623"/>
            <a:ext cx="6421032" cy="1710346"/>
          </a:xfrm>
        </p:spPr>
        <p:txBody>
          <a:bodyPr>
            <a:normAutofit fontScale="90000"/>
          </a:bodyPr>
          <a:lstStyle/>
          <a:p>
            <a:r>
              <a:rPr lang="fr-FR" dirty="0"/>
              <a:t>J’identifie les différents interlocuteurs pour parler de mes difficultés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A2FAEF-5EDD-5B84-3E90-0E1819152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75" y="2464085"/>
            <a:ext cx="5956916" cy="3577701"/>
          </a:xfrm>
        </p:spPr>
        <p:txBody>
          <a:bodyPr>
            <a:normAutofit fontScale="92500" lnSpcReduction="20000"/>
          </a:bodyPr>
          <a:lstStyle/>
          <a:p>
            <a:pPr algn="l"/>
            <a:endParaRPr lang="fr-FR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bailleur ou référent de résidence: pour avertir de ses difficultés ou d’une dette. Pour éviter qu’elle ne s’aggrave ou de devoir faire face à une procédure d’expulsion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assistant social du Crous /Cesf Adac: faire un point sur son budget et voir les pistes envisageables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plateforme Action Logement Visale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en parler à son entourage si la situation nous angoisse</a:t>
            </a:r>
          </a:p>
          <a:p>
            <a:pPr algn="l"/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D21E24-B54E-1ACF-D893-1D00A9D5DB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Présentation ADAC-Crous –</a:t>
            </a:r>
            <a:r>
              <a:rPr lang="fr-FR" dirty="0" err="1"/>
              <a:t>Nov</a:t>
            </a:r>
            <a:r>
              <a:rPr lang="fr-FR" dirty="0"/>
              <a:t> 2023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6380D6-93D9-707B-92A9-F68EE42F3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04986" y="2674308"/>
            <a:ext cx="2057400" cy="365125"/>
          </a:xfrm>
        </p:spPr>
        <p:txBody>
          <a:bodyPr/>
          <a:lstStyle/>
          <a:p>
            <a:fld id="{AEE22ED7-B9ED-451E-BB05-916AF001FC8D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949A913-27D8-8E32-136E-60791CD25003}"/>
              </a:ext>
            </a:extLst>
          </p:cNvPr>
          <p:cNvSpPr txBox="1"/>
          <p:nvPr/>
        </p:nvSpPr>
        <p:spPr>
          <a:xfrm>
            <a:off x="955745" y="2210540"/>
            <a:ext cx="682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Ne jamais rester seul avec ses difficultés de paiement</a:t>
            </a:r>
          </a:p>
          <a:p>
            <a:endParaRPr lang="fr-FR" dirty="0"/>
          </a:p>
        </p:txBody>
      </p:sp>
      <p:sp>
        <p:nvSpPr>
          <p:cNvPr id="7" name="Bulle narrative : ronde 6">
            <a:extLst>
              <a:ext uri="{FF2B5EF4-FFF2-40B4-BE49-F238E27FC236}">
                <a16:creationId xmlns:a16="http://schemas.microsoft.com/office/drawing/2014/main" id="{9EFBC614-A353-C833-379F-A41351E1C954}"/>
              </a:ext>
            </a:extLst>
          </p:cNvPr>
          <p:cNvSpPr/>
          <p:nvPr/>
        </p:nvSpPr>
        <p:spPr>
          <a:xfrm>
            <a:off x="5894772" y="1174169"/>
            <a:ext cx="3249227" cy="1533342"/>
          </a:xfrm>
          <a:prstGeom prst="wedgeEllipseCallout">
            <a:avLst>
              <a:gd name="adj1" fmla="val -65490"/>
              <a:gd name="adj2" fmla="val 12531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Prise de RDV ASS: </a:t>
            </a:r>
            <a:r>
              <a:rPr lang="fr-FR" sz="1600" b="1" dirty="0">
                <a:hlinkClick r:id="rId2"/>
              </a:rPr>
              <a:t>https://mesrdv.etudiant.gouv.fr/fr/</a:t>
            </a:r>
            <a:r>
              <a:rPr lang="fr-FR" sz="1600" b="1" dirty="0"/>
              <a:t> </a:t>
            </a:r>
          </a:p>
        </p:txBody>
      </p:sp>
      <p:sp>
        <p:nvSpPr>
          <p:cNvPr id="8" name="Bulle narrative : ronde 7">
            <a:extLst>
              <a:ext uri="{FF2B5EF4-FFF2-40B4-BE49-F238E27FC236}">
                <a16:creationId xmlns:a16="http://schemas.microsoft.com/office/drawing/2014/main" id="{46D331E9-097A-8AAD-5C71-006B136D2A9B}"/>
              </a:ext>
            </a:extLst>
          </p:cNvPr>
          <p:cNvSpPr/>
          <p:nvPr/>
        </p:nvSpPr>
        <p:spPr>
          <a:xfrm>
            <a:off x="6195501" y="5069355"/>
            <a:ext cx="2698814" cy="1390963"/>
          </a:xfrm>
          <a:prstGeom prst="wedgeEllipseCallout">
            <a:avLst>
              <a:gd name="adj1" fmla="val -65896"/>
              <a:gd name="adj2" fmla="val -61426"/>
            </a:avLst>
          </a:prstGeom>
          <a:ln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Prise de RDV CESF ADAC:</a:t>
            </a:r>
          </a:p>
          <a:p>
            <a:pPr algn="ctr"/>
            <a:r>
              <a:rPr lang="fr-FR" sz="1600" b="1" dirty="0">
                <a:hlinkClick r:id="rId3"/>
              </a:rPr>
              <a:t>cesf.crous75@adac.asso.fr</a:t>
            </a:r>
            <a:r>
              <a:rPr lang="fr-FR" sz="1600" b="1" dirty="0"/>
              <a:t> </a:t>
            </a:r>
          </a:p>
        </p:txBody>
      </p:sp>
      <p:sp>
        <p:nvSpPr>
          <p:cNvPr id="9" name="Bulle narrative : ronde 8">
            <a:extLst>
              <a:ext uri="{FF2B5EF4-FFF2-40B4-BE49-F238E27FC236}">
                <a16:creationId xmlns:a16="http://schemas.microsoft.com/office/drawing/2014/main" id="{B11BA663-A19A-3395-E4FC-DFC298751D87}"/>
              </a:ext>
            </a:extLst>
          </p:cNvPr>
          <p:cNvSpPr/>
          <p:nvPr/>
        </p:nvSpPr>
        <p:spPr>
          <a:xfrm>
            <a:off x="6234213" y="3110416"/>
            <a:ext cx="2621389" cy="1775638"/>
          </a:xfrm>
          <a:prstGeom prst="wedgeEllipseCallout">
            <a:avLst>
              <a:gd name="adj1" fmla="val -71673"/>
              <a:gd name="adj2" fmla="val 25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Plateforme téléphonique d’urgence du Crous Paris: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09.72.59.65.00</a:t>
            </a:r>
          </a:p>
          <a:p>
            <a:pPr algn="ctr"/>
            <a:endParaRPr lang="fr-FR" dirty="0"/>
          </a:p>
        </p:txBody>
      </p:sp>
      <p:pic>
        <p:nvPicPr>
          <p:cNvPr id="2052" name="Picture 4" descr="692 600+ Panneau Attention Photos, taleaux et images libre ...">
            <a:extLst>
              <a:ext uri="{FF2B5EF4-FFF2-40B4-BE49-F238E27FC236}">
                <a16:creationId xmlns:a16="http://schemas.microsoft.com/office/drawing/2014/main" id="{E3763E34-6DEF-BE7B-CECE-1B9B643FA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57" y="2039876"/>
            <a:ext cx="581025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218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F4605-6511-A5C2-F7B2-6193BD48A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10" y="-495420"/>
            <a:ext cx="6421032" cy="1710346"/>
          </a:xfrm>
        </p:spPr>
        <p:txBody>
          <a:bodyPr>
            <a:normAutofit/>
          </a:bodyPr>
          <a:lstStyle/>
          <a:p>
            <a:r>
              <a:rPr lang="fr-FR" dirty="0"/>
              <a:t>Pistes de solutions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A2FAEF-5EDD-5B84-3E90-0E1819152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681" y="1493286"/>
            <a:ext cx="5264459" cy="4225770"/>
          </a:xfrm>
        </p:spPr>
        <p:txBody>
          <a:bodyPr>
            <a:normAutofit fontScale="70000" lnSpcReduction="20000"/>
          </a:bodyPr>
          <a:lstStyle/>
          <a:p>
            <a:pPr algn="l"/>
            <a:endParaRPr lang="fr-FR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Si la problématique vient d’un </a:t>
            </a:r>
            <a:r>
              <a:rPr lang="fr-FR" b="1" dirty="0">
                <a:solidFill>
                  <a:srgbClr val="F25E6C"/>
                </a:solidFill>
              </a:rPr>
              <a:t>déséquilibre du budget: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 chercher un </a:t>
            </a:r>
            <a:r>
              <a:rPr lang="fr-FR" b="1" dirty="0">
                <a:solidFill>
                  <a:srgbClr val="F25E6C"/>
                </a:solidFill>
              </a:rPr>
              <a:t>complément de ressource</a:t>
            </a:r>
            <a:r>
              <a:rPr lang="fr-FR" dirty="0">
                <a:solidFill>
                  <a:srgbClr val="F25E6C"/>
                </a:solidFill>
              </a:rPr>
              <a:t>: job étudiant, aide familiale, bourses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vérifier que tous les </a:t>
            </a:r>
            <a:r>
              <a:rPr lang="fr-FR" b="1" dirty="0">
                <a:solidFill>
                  <a:srgbClr val="F25E6C"/>
                </a:solidFill>
              </a:rPr>
              <a:t>droits Caf </a:t>
            </a:r>
            <a:r>
              <a:rPr lang="fr-FR" dirty="0">
                <a:solidFill>
                  <a:srgbClr val="F25E6C"/>
                </a:solidFill>
              </a:rPr>
              <a:t>sont ouverts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b="1" dirty="0">
                <a:solidFill>
                  <a:srgbClr val="F25E6C"/>
                </a:solidFill>
              </a:rPr>
              <a:t>diminuer</a:t>
            </a:r>
            <a:r>
              <a:rPr lang="fr-FR" dirty="0">
                <a:solidFill>
                  <a:srgbClr val="F25E6C"/>
                </a:solidFill>
              </a:rPr>
              <a:t> certaines charges fixes ou dépenses courantes (revoir ses abonnements, sa façon de faire  les courses, ses loisirs…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On peut faire un </a:t>
            </a:r>
            <a:r>
              <a:rPr lang="fr-FR" b="1" dirty="0">
                <a:solidFill>
                  <a:srgbClr val="F25E6C"/>
                </a:solidFill>
              </a:rPr>
              <a:t>point budget </a:t>
            </a:r>
            <a:r>
              <a:rPr lang="fr-FR" dirty="0">
                <a:solidFill>
                  <a:srgbClr val="F25E6C"/>
                </a:solidFill>
              </a:rPr>
              <a:t>avec un CESF de l’ADAC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Chercher un </a:t>
            </a:r>
            <a:r>
              <a:rPr lang="fr-FR" b="1" dirty="0">
                <a:solidFill>
                  <a:srgbClr val="F25E6C"/>
                </a:solidFill>
              </a:rPr>
              <a:t>logement avec un loyer plus adapté </a:t>
            </a:r>
            <a:r>
              <a:rPr lang="fr-FR" dirty="0">
                <a:solidFill>
                  <a:srgbClr val="F25E6C"/>
                </a:solidFill>
              </a:rPr>
              <a:t>en particulier si un est étudiant ou jeune actif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F25E6C"/>
                </a:solidFill>
              </a:rPr>
              <a:t>Si la problématique est liée à notre situation: rupture familiale, situation personnelle difficile… </a:t>
            </a:r>
            <a:r>
              <a:rPr lang="fr-FR" b="1" dirty="0">
                <a:solidFill>
                  <a:srgbClr val="F25E6C"/>
                </a:solidFill>
              </a:rPr>
              <a:t>Prendre RDV avec un assistant social du Crous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/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D21E24-B54E-1ACF-D893-1D00A9D5DB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Présentation ADAC-Crous –</a:t>
            </a:r>
            <a:r>
              <a:rPr lang="fr-FR" dirty="0" err="1"/>
              <a:t>Nov</a:t>
            </a:r>
            <a:r>
              <a:rPr lang="fr-FR" dirty="0"/>
              <a:t> 2023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6380D6-93D9-707B-92A9-F68EE42F3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2782" y="3241046"/>
            <a:ext cx="2057400" cy="365125"/>
          </a:xfrm>
        </p:spPr>
        <p:txBody>
          <a:bodyPr/>
          <a:lstStyle/>
          <a:p>
            <a:fld id="{AEE22ED7-B9ED-451E-BB05-916AF001FC8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Bulle narrative : ronde 4">
            <a:extLst>
              <a:ext uri="{FF2B5EF4-FFF2-40B4-BE49-F238E27FC236}">
                <a16:creationId xmlns:a16="http://schemas.microsoft.com/office/drawing/2014/main" id="{7043B73C-98FE-A899-5282-A785C623E3B4}"/>
              </a:ext>
            </a:extLst>
          </p:cNvPr>
          <p:cNvSpPr/>
          <p:nvPr/>
        </p:nvSpPr>
        <p:spPr>
          <a:xfrm>
            <a:off x="5868140" y="340171"/>
            <a:ext cx="3184450" cy="1710346"/>
          </a:xfrm>
          <a:prstGeom prst="wedgeEllipseCallout">
            <a:avLst>
              <a:gd name="adj1" fmla="val -56517"/>
              <a:gd name="adj2" fmla="val 70804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trouver un emploi étudiant: </a:t>
            </a:r>
            <a:r>
              <a:rPr lang="fr-FR" sz="1600" dirty="0">
                <a:hlinkClick r:id="rId2"/>
              </a:rPr>
              <a:t>https://www.jobaviz.fr/</a:t>
            </a:r>
            <a:endParaRPr lang="fr-FR" sz="1600" dirty="0"/>
          </a:p>
          <a:p>
            <a:pPr algn="ctr"/>
            <a:r>
              <a:rPr lang="fr-FR" dirty="0"/>
              <a:t>Forums job été/ Hiver</a:t>
            </a:r>
          </a:p>
          <a:p>
            <a:pPr algn="ctr"/>
            <a:endParaRPr lang="fr-FR" dirty="0"/>
          </a:p>
        </p:txBody>
      </p:sp>
      <p:sp>
        <p:nvSpPr>
          <p:cNvPr id="11" name="Bulle narrative : ronde 10">
            <a:extLst>
              <a:ext uri="{FF2B5EF4-FFF2-40B4-BE49-F238E27FC236}">
                <a16:creationId xmlns:a16="http://schemas.microsoft.com/office/drawing/2014/main" id="{554F415F-06C5-5E2E-8ABD-4334D5CA0D3C}"/>
              </a:ext>
            </a:extLst>
          </p:cNvPr>
          <p:cNvSpPr/>
          <p:nvPr/>
        </p:nvSpPr>
        <p:spPr>
          <a:xfrm>
            <a:off x="5655076" y="2263677"/>
            <a:ext cx="3397514" cy="1710346"/>
          </a:xfrm>
          <a:prstGeom prst="wedgeEllipseCallout">
            <a:avLst>
              <a:gd name="adj1" fmla="val -44281"/>
              <a:gd name="adj2" fmla="val 8518"/>
            </a:avLst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Le quartier jeune :</a:t>
            </a:r>
          </a:p>
          <a:p>
            <a:pPr algn="ctr"/>
            <a:r>
              <a:rPr lang="fr-FR" sz="1600" dirty="0"/>
              <a:t>Un centre ressource </a:t>
            </a:r>
          </a:p>
          <a:p>
            <a:pPr algn="ctr"/>
            <a:r>
              <a:rPr lang="fr-FR" sz="1600" dirty="0"/>
              <a:t>Emploi-logement-banque alimentaire</a:t>
            </a:r>
          </a:p>
          <a:p>
            <a:pPr algn="ctr"/>
            <a:r>
              <a:rPr lang="fr-FR" sz="1600" dirty="0"/>
              <a:t>4 Place du </a:t>
            </a:r>
            <a:r>
              <a:rPr lang="fr-FR" sz="1600" dirty="0" err="1"/>
              <a:t>louvre</a:t>
            </a:r>
            <a:r>
              <a:rPr lang="fr-FR" sz="1600" dirty="0"/>
              <a:t> Paris</a:t>
            </a:r>
          </a:p>
          <a:p>
            <a:pPr algn="ctr"/>
            <a:endParaRPr lang="fr-FR" dirty="0"/>
          </a:p>
        </p:txBody>
      </p:sp>
      <p:sp>
        <p:nvSpPr>
          <p:cNvPr id="12" name="Bulle narrative : ronde 11">
            <a:extLst>
              <a:ext uri="{FF2B5EF4-FFF2-40B4-BE49-F238E27FC236}">
                <a16:creationId xmlns:a16="http://schemas.microsoft.com/office/drawing/2014/main" id="{ED5AAD99-5C6B-B9CB-966E-63DBAAD8C312}"/>
              </a:ext>
            </a:extLst>
          </p:cNvPr>
          <p:cNvSpPr/>
          <p:nvPr/>
        </p:nvSpPr>
        <p:spPr>
          <a:xfrm>
            <a:off x="5761608" y="4187634"/>
            <a:ext cx="3397514" cy="2272684"/>
          </a:xfrm>
          <a:prstGeom prst="wedgeEllipseCallout">
            <a:avLst>
              <a:gd name="adj1" fmla="val -76944"/>
              <a:gd name="adj2" fmla="val -26504"/>
            </a:avLst>
          </a:prstGeom>
          <a:solidFill>
            <a:srgbClr val="CC3D34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Pour trouver un logement hors Crous</a:t>
            </a:r>
          </a:p>
          <a:p>
            <a:pPr algn="ctr"/>
            <a:r>
              <a:rPr lang="fr-FR" sz="1600" dirty="0"/>
              <a:t>Plateforme </a:t>
            </a:r>
            <a:r>
              <a:rPr lang="fr-FR" sz="1600" dirty="0" err="1"/>
              <a:t>Locaviz</a:t>
            </a:r>
            <a:endParaRPr lang="fr-FR" sz="1600" dirty="0"/>
          </a:p>
          <a:p>
            <a:pPr algn="ctr"/>
            <a:r>
              <a:rPr lang="fr-FR" sz="1600" b="1" dirty="0">
                <a:hlinkClick r:id="rId3"/>
              </a:rPr>
              <a:t>https://www.lokaviz.fr/</a:t>
            </a:r>
            <a:r>
              <a:rPr lang="fr-FR" sz="1600" b="1" dirty="0"/>
              <a:t> </a:t>
            </a:r>
          </a:p>
          <a:p>
            <a:pPr algn="ctr"/>
            <a:endParaRPr lang="fr-FR" sz="1600" b="1" dirty="0"/>
          </a:p>
          <a:p>
            <a:pPr algn="ctr"/>
            <a:r>
              <a:rPr lang="fr-FR" sz="1600" dirty="0"/>
              <a:t>Permanences du CLAAJ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059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F4605-6511-A5C2-F7B2-6193BD48A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10" y="-495420"/>
            <a:ext cx="6421032" cy="1710346"/>
          </a:xfrm>
        </p:spPr>
        <p:txBody>
          <a:bodyPr>
            <a:normAutofit/>
          </a:bodyPr>
          <a:lstStyle/>
          <a:p>
            <a:r>
              <a:rPr lang="fr-FR" dirty="0"/>
              <a:t>Rembourser ma dette</a:t>
            </a:r>
            <a:br>
              <a:rPr lang="fr-FR" dirty="0"/>
            </a:br>
            <a:r>
              <a:rPr lang="fr-FR" dirty="0"/>
              <a:t>De loyer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A2FAEF-5EDD-5B84-3E90-0E1819152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926" y="1312212"/>
            <a:ext cx="5264459" cy="4587918"/>
          </a:xfrm>
        </p:spPr>
        <p:txBody>
          <a:bodyPr>
            <a:normAutofit/>
          </a:bodyPr>
          <a:lstStyle/>
          <a:p>
            <a:pPr algn="l"/>
            <a:endParaRPr lang="fr-FR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rgbClr val="F25E6C"/>
                </a:solidFill>
              </a:rPr>
              <a:t>Je fais un premier </a:t>
            </a:r>
            <a:r>
              <a:rPr lang="fr-FR" sz="1800" b="1" dirty="0">
                <a:solidFill>
                  <a:srgbClr val="F25E6C"/>
                </a:solidFill>
              </a:rPr>
              <a:t>point avec mon bailleur / mon chargé de résidence au Crous </a:t>
            </a:r>
            <a:r>
              <a:rPr lang="fr-FR" sz="1800" dirty="0">
                <a:solidFill>
                  <a:srgbClr val="F25E6C"/>
                </a:solidFill>
              </a:rPr>
              <a:t>pour vérifier le montant de la dette</a:t>
            </a:r>
          </a:p>
          <a:p>
            <a:pPr algn="l"/>
            <a:endParaRPr lang="fr-FR" sz="1800" dirty="0">
              <a:solidFill>
                <a:srgbClr val="F25E6C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rgbClr val="F25E6C"/>
                </a:solidFill>
              </a:rPr>
              <a:t>Je vérifie si la </a:t>
            </a:r>
            <a:r>
              <a:rPr lang="fr-FR" sz="1800" b="1" dirty="0">
                <a:solidFill>
                  <a:srgbClr val="F25E6C"/>
                </a:solidFill>
              </a:rPr>
              <a:t>garantie Visale a été déclenchée.</a:t>
            </a:r>
            <a:r>
              <a:rPr lang="fr-FR" sz="1800" dirty="0">
                <a:solidFill>
                  <a:srgbClr val="F25E6C"/>
                </a:solidFill>
              </a:rPr>
              <a:t> Si oui je dois contacter Visale pour convenir du remboursement</a:t>
            </a:r>
          </a:p>
          <a:p>
            <a:pPr algn="l"/>
            <a:endParaRPr lang="fr-FR" sz="1800" dirty="0">
              <a:solidFill>
                <a:srgbClr val="F25E6C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rgbClr val="F25E6C"/>
                </a:solidFill>
              </a:rPr>
              <a:t>En cas de difficultés ou de coupure d’APL j’essaye de </a:t>
            </a:r>
            <a:r>
              <a:rPr lang="fr-FR" sz="1800" b="1" dirty="0">
                <a:solidFill>
                  <a:srgbClr val="F25E6C"/>
                </a:solidFill>
              </a:rPr>
              <a:t>payer mon loyer « résiduel </a:t>
            </a:r>
            <a:r>
              <a:rPr lang="fr-FR" sz="1800" dirty="0">
                <a:solidFill>
                  <a:srgbClr val="F25E6C"/>
                </a:solidFill>
              </a:rPr>
              <a:t>» pour minimiser la dette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D21E24-B54E-1ACF-D893-1D00A9D5DB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Présentation ADAC-Crous –</a:t>
            </a:r>
            <a:r>
              <a:rPr lang="fr-FR" dirty="0" err="1"/>
              <a:t>Nov</a:t>
            </a:r>
            <a:r>
              <a:rPr lang="fr-FR" dirty="0"/>
              <a:t> 2023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6380D6-93D9-707B-92A9-F68EE42F3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2782" y="3241046"/>
            <a:ext cx="2057400" cy="365125"/>
          </a:xfrm>
        </p:spPr>
        <p:txBody>
          <a:bodyPr/>
          <a:lstStyle/>
          <a:p>
            <a:fld id="{AEE22ED7-B9ED-451E-BB05-916AF001FC8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Bulle narrative : ronde 7">
            <a:extLst>
              <a:ext uri="{FF2B5EF4-FFF2-40B4-BE49-F238E27FC236}">
                <a16:creationId xmlns:a16="http://schemas.microsoft.com/office/drawing/2014/main" id="{3E2819FA-1D7B-0A51-D7A4-FF5364810F7E}"/>
              </a:ext>
            </a:extLst>
          </p:cNvPr>
          <p:cNvSpPr/>
          <p:nvPr/>
        </p:nvSpPr>
        <p:spPr>
          <a:xfrm>
            <a:off x="6232123" y="224376"/>
            <a:ext cx="3087210" cy="1483926"/>
          </a:xfrm>
          <a:prstGeom prst="wedgeEllipseCallout">
            <a:avLst>
              <a:gd name="adj1" fmla="val -69803"/>
              <a:gd name="adj2" fmla="val 67885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Remarque: le bailleur a obligation de prévenir la CAF en Cas d’impayés de loyer</a:t>
            </a:r>
          </a:p>
        </p:txBody>
      </p:sp>
      <p:sp>
        <p:nvSpPr>
          <p:cNvPr id="9" name="Bulle narrative : ronde 8">
            <a:extLst>
              <a:ext uri="{FF2B5EF4-FFF2-40B4-BE49-F238E27FC236}">
                <a16:creationId xmlns:a16="http://schemas.microsoft.com/office/drawing/2014/main" id="{F6204962-137B-6FDB-974A-8DB289B379E7}"/>
              </a:ext>
            </a:extLst>
          </p:cNvPr>
          <p:cNvSpPr/>
          <p:nvPr/>
        </p:nvSpPr>
        <p:spPr>
          <a:xfrm>
            <a:off x="5708342" y="1797276"/>
            <a:ext cx="3523694" cy="2286451"/>
          </a:xfrm>
          <a:prstGeom prst="wedgeEllipseCallout">
            <a:avLst>
              <a:gd name="adj1" fmla="val -55921"/>
              <a:gd name="adj2" fmla="val 24922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Si elle est déclenchée, Visale rembourse votre bailleur mais vous êtes alors redevable à Visale</a:t>
            </a:r>
          </a:p>
          <a:p>
            <a:pPr algn="ctr"/>
            <a:r>
              <a:rPr lang="fr-FR" sz="1600" dirty="0"/>
              <a:t>En cas d’impayé votre garantie ne sera pas renouvelée l’année suivante</a:t>
            </a:r>
          </a:p>
        </p:txBody>
      </p:sp>
      <p:sp>
        <p:nvSpPr>
          <p:cNvPr id="10" name="Bulle narrative : ronde 9">
            <a:extLst>
              <a:ext uri="{FF2B5EF4-FFF2-40B4-BE49-F238E27FC236}">
                <a16:creationId xmlns:a16="http://schemas.microsoft.com/office/drawing/2014/main" id="{A4CFD951-2994-2126-5F7C-555FF03B9C7B}"/>
              </a:ext>
            </a:extLst>
          </p:cNvPr>
          <p:cNvSpPr/>
          <p:nvPr/>
        </p:nvSpPr>
        <p:spPr>
          <a:xfrm>
            <a:off x="5997605" y="4172700"/>
            <a:ext cx="3087210" cy="1727429"/>
          </a:xfrm>
          <a:prstGeom prst="wedgeEllipseCallout">
            <a:avLst>
              <a:gd name="adj1" fmla="val -74117"/>
              <a:gd name="adj2" fmla="val 5534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Lors de la demande d’APL vous pouvez demander à ce que celle-ci soit versée directement au bailleur</a:t>
            </a:r>
          </a:p>
          <a:p>
            <a:pPr algn="ctr"/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5045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DF50B-3410-88B5-44B9-BC225B46E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9298" y="215119"/>
            <a:ext cx="6065404" cy="1090987"/>
          </a:xfrm>
        </p:spPr>
        <p:txBody>
          <a:bodyPr/>
          <a:lstStyle/>
          <a:p>
            <a:r>
              <a:rPr lang="fr-FR" dirty="0"/>
              <a:t>Aides possibles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B7252F-1510-A044-4FF8-EB949E16E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697" y="1924431"/>
            <a:ext cx="5406502" cy="4263305"/>
          </a:xfrm>
        </p:spPr>
        <p:txBody>
          <a:bodyPr>
            <a:normAutofit lnSpcReduction="10000"/>
          </a:bodyPr>
          <a:lstStyle/>
          <a:p>
            <a:pPr algn="l"/>
            <a:r>
              <a:rPr lang="fr-FR" dirty="0"/>
              <a:t>Les aides sur le long terme: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APL et ALS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AILE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Aides complémentaires de la Ville de Paris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fr-FR" dirty="0"/>
          </a:p>
          <a:p>
            <a:pPr algn="l"/>
            <a:r>
              <a:rPr lang="fr-FR" dirty="0"/>
              <a:t>Les aides Ponctuelles: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aides ponctuelles du Crous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fr-FR" dirty="0"/>
              <a:t>le FSL (pour les étudiants hors résidences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69154C-AA09-EAD8-A9A3-104AEBF701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Présentation ADAC juin 2023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1DB4E9-EF39-62D3-FE0B-1B50D50A5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E22ED7-B9ED-451E-BB05-916AF001FC8D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Bulle narrative : ronde 5">
            <a:extLst>
              <a:ext uri="{FF2B5EF4-FFF2-40B4-BE49-F238E27FC236}">
                <a16:creationId xmlns:a16="http://schemas.microsoft.com/office/drawing/2014/main" id="{4545E335-CA15-4ACC-722B-EB270DF12BB5}"/>
              </a:ext>
            </a:extLst>
          </p:cNvPr>
          <p:cNvSpPr/>
          <p:nvPr/>
        </p:nvSpPr>
        <p:spPr>
          <a:xfrm>
            <a:off x="5928063" y="1104126"/>
            <a:ext cx="3087210" cy="1483926"/>
          </a:xfrm>
          <a:prstGeom prst="wedgeEllipseCallout">
            <a:avLst>
              <a:gd name="adj1" fmla="val -139106"/>
              <a:gd name="adj2" fmla="val 44553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Penser à faire /</a:t>
            </a:r>
            <a:r>
              <a:rPr lang="fr-FR" sz="1600" dirty="0" err="1"/>
              <a:t>renouveller</a:t>
            </a:r>
            <a:r>
              <a:rPr lang="fr-FR" sz="1600" dirty="0"/>
              <a:t> sa demande dès signature du bail car les délais de traitement sont de 3 mois</a:t>
            </a:r>
          </a:p>
        </p:txBody>
      </p:sp>
      <p:sp>
        <p:nvSpPr>
          <p:cNvPr id="7" name="Bulle narrative : ronde 6">
            <a:extLst>
              <a:ext uri="{FF2B5EF4-FFF2-40B4-BE49-F238E27FC236}">
                <a16:creationId xmlns:a16="http://schemas.microsoft.com/office/drawing/2014/main" id="{9F70EC2D-C437-8A56-88CE-8D7254A7D2D5}"/>
              </a:ext>
            </a:extLst>
          </p:cNvPr>
          <p:cNvSpPr/>
          <p:nvPr/>
        </p:nvSpPr>
        <p:spPr>
          <a:xfrm>
            <a:off x="5799337" y="4343835"/>
            <a:ext cx="3344663" cy="1811388"/>
          </a:xfrm>
          <a:prstGeom prst="wedgeEllipseCallout">
            <a:avLst>
              <a:gd name="adj1" fmla="val -85131"/>
              <a:gd name="adj2" fmla="val -125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Le FSL est géré par votre département d’habitation.</a:t>
            </a:r>
          </a:p>
          <a:p>
            <a:pPr algn="ctr"/>
            <a:r>
              <a:rPr lang="fr-FR" sz="1600" dirty="0"/>
              <a:t>Il existe plusieurs aides</a:t>
            </a:r>
          </a:p>
          <a:p>
            <a:pPr algn="ctr"/>
            <a:r>
              <a:rPr lang="fr-FR" sz="1600" dirty="0"/>
              <a:t>Se renseigner au CCAS de votre commune</a:t>
            </a:r>
          </a:p>
        </p:txBody>
      </p:sp>
    </p:spTree>
    <p:extLst>
      <p:ext uri="{BB962C8B-B14F-4D97-AF65-F5344CB8AC3E}">
        <p14:creationId xmlns:p14="http://schemas.microsoft.com/office/powerpoint/2010/main" val="16672360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DAC2023">
      <a:dk1>
        <a:srgbClr val="CC3D34"/>
      </a:dk1>
      <a:lt1>
        <a:sysClr val="window" lastClr="FFFFFF"/>
      </a:lt1>
      <a:dk2>
        <a:srgbClr val="D9812C"/>
      </a:dk2>
      <a:lt2>
        <a:srgbClr val="E7E6E6"/>
      </a:lt2>
      <a:accent1>
        <a:srgbClr val="CC3D34"/>
      </a:accent1>
      <a:accent2>
        <a:srgbClr val="D9812C"/>
      </a:accent2>
      <a:accent3>
        <a:srgbClr val="F6D628"/>
      </a:accent3>
      <a:accent4>
        <a:srgbClr val="FFC000"/>
      </a:accent4>
      <a:accent5>
        <a:srgbClr val="F35E6C"/>
      </a:accent5>
      <a:accent6>
        <a:srgbClr val="1F2629"/>
      </a:accent6>
      <a:hlink>
        <a:srgbClr val="949598"/>
      </a:hlink>
      <a:folHlink>
        <a:srgbClr val="0563C1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ce diaporama.potx" id="{1151131F-D97C-4C7E-BF4A-96A62661E89B}" vid="{0BA15109-4EB1-42AD-A80C-842BC54C9701}"/>
    </a:ext>
  </a:extLst>
</a:theme>
</file>

<file path=ppt/theme/theme2.xml><?xml version="1.0" encoding="utf-8"?>
<a:theme xmlns:a="http://schemas.openxmlformats.org/drawingml/2006/main" name="Thème Office">
  <a:themeElements>
    <a:clrScheme name="ADAC2023">
      <a:dk1>
        <a:srgbClr val="CC3D34"/>
      </a:dk1>
      <a:lt1>
        <a:sysClr val="window" lastClr="FFFFFF"/>
      </a:lt1>
      <a:dk2>
        <a:srgbClr val="D9812C"/>
      </a:dk2>
      <a:lt2>
        <a:srgbClr val="E7E6E6"/>
      </a:lt2>
      <a:accent1>
        <a:srgbClr val="CC3D34"/>
      </a:accent1>
      <a:accent2>
        <a:srgbClr val="D9812C"/>
      </a:accent2>
      <a:accent3>
        <a:srgbClr val="F6D628"/>
      </a:accent3>
      <a:accent4>
        <a:srgbClr val="FFC000"/>
      </a:accent4>
      <a:accent5>
        <a:srgbClr val="F35E6C"/>
      </a:accent5>
      <a:accent6>
        <a:srgbClr val="1F2629"/>
      </a:accent6>
      <a:hlink>
        <a:srgbClr val="949598"/>
      </a:hlink>
      <a:folHlink>
        <a:srgbClr val="0563C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ADAC2023">
      <a:dk1>
        <a:srgbClr val="CC3D34"/>
      </a:dk1>
      <a:lt1>
        <a:sysClr val="window" lastClr="FFFFFF"/>
      </a:lt1>
      <a:dk2>
        <a:srgbClr val="D9812C"/>
      </a:dk2>
      <a:lt2>
        <a:srgbClr val="E7E6E6"/>
      </a:lt2>
      <a:accent1>
        <a:srgbClr val="CC3D34"/>
      </a:accent1>
      <a:accent2>
        <a:srgbClr val="D9812C"/>
      </a:accent2>
      <a:accent3>
        <a:srgbClr val="F6D628"/>
      </a:accent3>
      <a:accent4>
        <a:srgbClr val="FFC000"/>
      </a:accent4>
      <a:accent5>
        <a:srgbClr val="F35E6C"/>
      </a:accent5>
      <a:accent6>
        <a:srgbClr val="1F2629"/>
      </a:accent6>
      <a:hlink>
        <a:srgbClr val="949598"/>
      </a:hlink>
      <a:folHlink>
        <a:srgbClr val="0563C1"/>
      </a:folHlink>
    </a:clrScheme>
    <a:fontScheme name="ADAC2023">
      <a:majorFont>
        <a:latin typeface="Lat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705</Words>
  <Application>Microsoft Office PowerPoint</Application>
  <PresentationFormat>Affichage à l'écran (4:3)</PresentationFormat>
  <Paragraphs>103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Avenir Next LT Pro Light</vt:lpstr>
      <vt:lpstr>Calibri</vt:lpstr>
      <vt:lpstr>Lato</vt:lpstr>
      <vt:lpstr>Wingdings</vt:lpstr>
      <vt:lpstr>Thème Office</vt:lpstr>
      <vt:lpstr>J’ai des difficultés à payer mon loyer</vt:lpstr>
      <vt:lpstr>Que faire en cas de difficultés de payement et /ou de dette ? </vt:lpstr>
      <vt:lpstr>Point budget</vt:lpstr>
      <vt:lpstr>J’identifie les différents interlocuteurs pour parler de mes difficultés</vt:lpstr>
      <vt:lpstr>Pistes de solutions</vt:lpstr>
      <vt:lpstr>Rembourser ma dette De loyer </vt:lpstr>
      <vt:lpstr>Aides possibles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 à tous</dc:title>
  <dc:creator>N. BOUVIER</dc:creator>
  <cp:lastModifiedBy>C.NEBOUY</cp:lastModifiedBy>
  <cp:revision>8</cp:revision>
  <cp:lastPrinted>2019-02-24T09:37:44Z</cp:lastPrinted>
  <dcterms:created xsi:type="dcterms:W3CDTF">2023-06-21T06:44:17Z</dcterms:created>
  <dcterms:modified xsi:type="dcterms:W3CDTF">2023-11-21T12:18:24Z</dcterms:modified>
</cp:coreProperties>
</file>